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62" r:id="rId3"/>
    <p:sldId id="265" r:id="rId4"/>
    <p:sldId id="267" r:id="rId5"/>
    <p:sldId id="268" r:id="rId6"/>
    <p:sldId id="273" r:id="rId7"/>
    <p:sldId id="785" r:id="rId8"/>
    <p:sldId id="274" r:id="rId9"/>
    <p:sldId id="275" r:id="rId10"/>
    <p:sldId id="802" r:id="rId11"/>
    <p:sldId id="803" r:id="rId12"/>
    <p:sldId id="804" r:id="rId13"/>
    <p:sldId id="805" r:id="rId14"/>
    <p:sldId id="806" r:id="rId15"/>
    <p:sldId id="277" r:id="rId16"/>
    <p:sldId id="279" r:id="rId17"/>
    <p:sldId id="820" r:id="rId18"/>
    <p:sldId id="821" r:id="rId19"/>
    <p:sldId id="280" r:id="rId20"/>
    <p:sldId id="281" r:id="rId21"/>
    <p:sldId id="284" r:id="rId22"/>
    <p:sldId id="269" r:id="rId23"/>
    <p:sldId id="819" r:id="rId24"/>
    <p:sldId id="496" r:id="rId25"/>
    <p:sldId id="727" r:id="rId26"/>
    <p:sldId id="766" r:id="rId27"/>
    <p:sldId id="260" r:id="rId2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4AA"/>
    <a:srgbClr val="025D43"/>
    <a:srgbClr val="01956F"/>
    <a:srgbClr val="000000"/>
    <a:srgbClr val="00F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2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1B40F-B248-42C3-861D-FD2CBA7FABD5}" type="datetimeFigureOut">
              <a:rPr lang="es-419" smtClean="0"/>
              <a:t>16/8/2023</a:t>
            </a:fld>
            <a:endParaRPr lang="es-419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419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419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B7B3F-75E9-4B3C-A1C9-A8877FD54FF6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919171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20800" y="3227388"/>
            <a:ext cx="7264400" cy="3057525"/>
          </a:xfrm>
          <a:noFill/>
          <a:ln/>
        </p:spPr>
        <p:txBody>
          <a:bodyPr/>
          <a:lstStyle/>
          <a:p>
            <a:endParaRPr lang="es-ES_tradnl" altLang="es-PE"/>
          </a:p>
        </p:txBody>
      </p:sp>
    </p:spTree>
    <p:extLst>
      <p:ext uri="{BB962C8B-B14F-4D97-AF65-F5344CB8AC3E}">
        <p14:creationId xmlns:p14="http://schemas.microsoft.com/office/powerpoint/2010/main" val="3327631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20800" y="3227388"/>
            <a:ext cx="7264400" cy="3057525"/>
          </a:xfrm>
          <a:noFill/>
          <a:ln/>
        </p:spPr>
        <p:txBody>
          <a:bodyPr/>
          <a:lstStyle/>
          <a:p>
            <a:endParaRPr lang="es-ES_tradnl" altLang="es-PE"/>
          </a:p>
        </p:txBody>
      </p:sp>
    </p:spTree>
    <p:extLst>
      <p:ext uri="{BB962C8B-B14F-4D97-AF65-F5344CB8AC3E}">
        <p14:creationId xmlns:p14="http://schemas.microsoft.com/office/powerpoint/2010/main" val="264952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1CE7AAA-C957-4399-AFD2-D1F6EA104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5C6D0C1-DE56-A6A4-A54B-E820CC4DB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D47FDC8-F0A1-98AE-D706-238A59784D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F1B081F-6E56-1E3E-CEEF-B590F3B502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065CC73-56E8-F6D2-236D-4809CCCD1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64772212-BB7D-E7F5-A4DC-240094B272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5C152DD-2CFE-E8E1-7070-E11EB2A17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D8021F59-2DAF-F5D2-3F62-1BFB9A8F07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0EA54167-E3D5-7BD2-790D-D8D0B57FF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A2E6019-4FDB-664E-8884-0D378085E2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16/08/2023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3087C2EF-F33A-5402-A2D3-0FDA3816C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7118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Liderazgo Situacional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9EFDF-B45F-4FC9-8303-AD0AD713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1"/>
            <a:ext cx="10515600" cy="4523354"/>
          </a:xfr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El liderazgo situacional parte del principio de que los equipos de trabajo son heterogéneos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Los colaboradores no deben de adaptarse al estilo del líder, sino el líder debe adaptar su estilo al colaborador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Esto permite poder desarrollar al equipo basado en su nivel de compromiso y preparación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Lo primero que debe de hacer un líder es diagnosticar a su equipo y tener un mapa de en qué nivel de preparación y compromiso se encuentran.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Existen 4 niveles de preparación y compromiso a los que corresponden 4 niveles de liderazgo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08430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850" y="0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Liderazgo Situacional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9EFDF-B45F-4FC9-8303-AD0AD713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1"/>
            <a:ext cx="10515600" cy="3046347"/>
          </a:xfr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Niveles de preparación del seguidor: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Nivel 1: Incapaz e indispuesto o inseguro.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Nivel 2: Incapaz pero dispuesto o confiado.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Nivel 3: Capaz pero indispuesto o inseguro. 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Nivel 4: Capaz y dispuesto o confiado.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91646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425" y="5386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Liderazgo Situacional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9EFDF-B45F-4FC9-8303-AD0AD713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1"/>
            <a:ext cx="10515600" cy="3046347"/>
          </a:xfr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Estilos de liderazgo: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Estilo 1: DECIR: da instrucciones específicas y supervisa de cerca el desempeño.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Estilo 2: CONVENCER: explica las decisiones y permite aclararlas.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Estilo 3: PARTICIPAR: comparte ideas y facilita la toma de decisiones.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Estilo 4: DELEGAR: cede la responsabilidad de las decisiones y su implantación.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68287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375" y="13060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Liderazgo Situacional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7F1E803-796D-78F5-15C4-BE4D1184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0000">
            <a:off x="4504238" y="1304756"/>
            <a:ext cx="3442836" cy="50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6539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9475" y="0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Liderazgo Situacional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9EFDF-B45F-4FC9-8303-AD0AD713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1"/>
            <a:ext cx="10515600" cy="2712024"/>
          </a:xfr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Este modelo de liderazgo situacional permite al líder comprender en que etapa está cada integrante del equipo y sobre eso manejar las acciones de: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419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 lvl="1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Entrenamiento</a:t>
            </a:r>
          </a:p>
          <a:p>
            <a:pPr lvl="1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Acompañamiento</a:t>
            </a:r>
          </a:p>
          <a:p>
            <a:pPr lvl="1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Empoderamiento</a:t>
            </a:r>
          </a:p>
          <a:p>
            <a:pPr lvl="1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s-419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Delegación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55522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E0EEF-9111-D9F5-3305-05A60894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líder, ¿nace o se hace?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F67E6D-2C35-4F6A-EC64-15B68CD67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938"/>
            <a:ext cx="10515600" cy="5031937"/>
          </a:xfrm>
        </p:spPr>
        <p:txBody>
          <a:bodyPr>
            <a:normAutofit fontScale="85000" lnSpcReduction="20000"/>
          </a:bodyPr>
          <a:lstStyle/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Liderazgo Innato: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Algunas personas parecen tener cualidades de liderazgo desde temprana edad. Características como la empatía, la comunicación efectiva y la capacidad de motivar pueden ser innatas y influir en la capacidad de liderar en el mantenimiento.</a:t>
            </a:r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Desarrollo a lo Largo del Tiempo: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Aunque algunas cualidades pueden ser innatas, el liderazgo también se desarrolla con el tiempo y la experiencia. En el contexto del mantenimiento, la adquisición de habilidades técnicas y la comprensión profunda de los procesos pueden influir en la capacidad de liderar eficazmente.</a:t>
            </a:r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Formación y Capacitación: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La formación y la capacitación específica en liderazgo pueden mejorar las habilidades de un individuo en el contexto del mantenimiento. Las técnicas de gestión de equipos, la comunicación efectiva y la resolución de conflictos son habilidades que pueden enseñarse y perfeccionarse.</a:t>
            </a:r>
          </a:p>
          <a:p>
            <a:pPr algn="l">
              <a:spcAft>
                <a:spcPts val="600"/>
              </a:spcAft>
              <a:buFont typeface="+mj-lt"/>
              <a:buAutoNum type="arabicPeriod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Adaptabilidad al Contexto: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El liderazgo en el mantenimiento puede variar según el entorno y la situación. Algunos líderes pueden tener un estilo más adecuado para supervisar proyectos técnicos, mientras que otros pueden ser más efectivos en la gestión de equipos multidisciplinarios.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40000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A04057-832E-AAD8-7458-EE130F8B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entrenamiento como elemento de motivación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93AD6B-7BC5-2990-DEBC-36E3B7E1E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Desarrollo de Habilidades: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El entrenamiento continuo en mantenimiento brinda a los trabajadores la oportunidad de adquirir y mejorar habilidades técnicas. Esta mejora constante no solo les permite abordar desafíos de manera más eficiente, sino que también aumenta su autoestima y confianza en su trabajo.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Dominio del Oficio: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El entrenamiento profundo en procedimientos y tecnologías de mantenimiento ayuda a los trabajadores a sentirse más competentes en sus roles. A medida que perfeccionan su dominio del oficio, experimentan un mayor sentido de logro y orgullo en su contribución.</a:t>
            </a:r>
          </a:p>
        </p:txBody>
      </p:sp>
    </p:spTree>
    <p:extLst>
      <p:ext uri="{BB962C8B-B14F-4D97-AF65-F5344CB8AC3E}">
        <p14:creationId xmlns:p14="http://schemas.microsoft.com/office/powerpoint/2010/main" val="4106839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A04057-832E-AAD8-7458-EE130F8B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entrenamiento como elemento de motivación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93AD6B-7BC5-2990-DEBC-36E3B7E1E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Crecimiento Profesional: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Ofrecer oportunidades de formación y desarrollo profesional demuestra a los trabajadores que la organización se preocupa por su crecimiento. Esta perspectiva de progresión en la carrera puede motivarlos a desempeñarse al más alto nivel y a comprometerse con la empresa a largo plazo.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Innovación y Adaptabilidad: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El entrenamiento en nuevas tecnologías y métodos de mantenimiento fomenta la innovación y la adaptabilidad en el equipo. Los trabajadores se sienten más involucrados al explorar soluciones frescas y efectivas para los desafíos cambiantes en el mantenimiento.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29953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A04057-832E-AAD8-7458-EE130F8B5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entrenamiento como elemento de motivación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93AD6B-7BC5-2990-DEBC-36E3B7E1E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Sentido de Pertinencia: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Al estar bien informados y capacitados, los trabajadores se sienten parte integral del equipo. Esta sensación de pertenencia fortalece la conexión emocional con la organización y el propósito de su trabajo.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374151"/>
                </a:solidFill>
                <a:effectLst/>
                <a:latin typeface="Söhne"/>
              </a:rPr>
              <a:t>Resultados Tangibles:</a:t>
            </a:r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El entrenamiento eficaz se traduce en mejoras medibles en la calidad del trabajo y la eficiencia. Los trabajadores pueden ver directamente cómo su formación contribuye a un mantenimiento más efectivo, lo que les motiva a seguir buscando la excelencia.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089442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EC56E9-A21A-FB62-0553-D8A3C08F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Ciclo de los entrenamientos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86872F-A602-50FA-0A1E-1D375BCFB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Definir las necesidades del puesto</a:t>
            </a:r>
          </a:p>
          <a:p>
            <a:r>
              <a:rPr lang="es-ES" dirty="0"/>
              <a:t>Evaluar las brechas en el equipo</a:t>
            </a:r>
          </a:p>
          <a:p>
            <a:r>
              <a:rPr lang="es-ES" dirty="0"/>
              <a:t>Define si el entrenamiento es interno o externo, específico o transversal</a:t>
            </a:r>
            <a:endParaRPr lang="es-419" dirty="0"/>
          </a:p>
          <a:p>
            <a:r>
              <a:rPr lang="es-419" dirty="0"/>
              <a:t>Elabora el plan de entrenamiento</a:t>
            </a:r>
          </a:p>
          <a:p>
            <a:r>
              <a:rPr lang="es-419" dirty="0"/>
              <a:t>Ejecuta y mide el cumplimiento</a:t>
            </a:r>
          </a:p>
          <a:p>
            <a:r>
              <a:rPr lang="es-419" dirty="0"/>
              <a:t>Evalúa la efectividad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7703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634180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Supervisión de</a:t>
            </a:r>
          </a:p>
          <a:p>
            <a:pPr algn="ctr"/>
            <a:r>
              <a:rPr lang="es-ES" sz="6600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Mantenimiento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ESPECIALIZACION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C743F7-3203-7DEC-249C-A261CFADB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Matriz ILUO</a:t>
            </a:r>
            <a:endParaRPr lang="es-419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F7CD6DE-1D41-6CAC-CF6A-3320B3290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1825625"/>
            <a:ext cx="4218230" cy="364922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DED624B-816C-074C-6FD5-66A9D857B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260" y="1126112"/>
            <a:ext cx="5067300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48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E38111-264F-1C39-8798-A74E1CAC6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Justificando la inversión en capacitación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67B3B6-8C73-C1DF-C6CA-E7C1EDE47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Mejora en los indicadores</a:t>
            </a:r>
          </a:p>
          <a:p>
            <a:r>
              <a:rPr lang="es-ES" dirty="0"/>
              <a:t>Mejora en la producción</a:t>
            </a:r>
          </a:p>
          <a:p>
            <a:r>
              <a:rPr lang="es-ES" dirty="0"/>
              <a:t>Reducción de tiempos de atención</a:t>
            </a:r>
          </a:p>
          <a:p>
            <a:endParaRPr lang="es-ES" dirty="0"/>
          </a:p>
          <a:p>
            <a:r>
              <a:rPr lang="es-ES" dirty="0"/>
              <a:t>Lo importante es medirlo y registrarlo para poder comparar entre periodos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367080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9BCA4A-BE54-344A-466A-9EB7C516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La comunicación efectiva en equipos de ingeniería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A8B2FE-5343-1646-72D9-F6AE48022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692527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11204C78-E4E6-4DFB-B0FB-D26E39F27A21}"/>
              </a:ext>
            </a:extLst>
          </p:cNvPr>
          <p:cNvSpPr txBox="1"/>
          <p:nvPr/>
        </p:nvSpPr>
        <p:spPr>
          <a:xfrm>
            <a:off x="786049" y="1349799"/>
            <a:ext cx="10036628" cy="4853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419" sz="2667" dirty="0"/>
              <a:t>La comunicación es clave para poder mantener la gestión.</a:t>
            </a:r>
          </a:p>
          <a:p>
            <a:pPr lvl="0"/>
            <a:r>
              <a:rPr lang="es-419" sz="2667" dirty="0"/>
              <a:t>En el caso de Mantenimiento y Confiabilidad tenemos varios tipos de comunicación</a:t>
            </a:r>
          </a:p>
          <a:p>
            <a:pPr lvl="0"/>
            <a:endParaRPr lang="es-419" sz="2667" dirty="0"/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s-419" sz="2667" dirty="0"/>
              <a:t>Comunicación del plan estratégico de mantenimiento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s-419" sz="2667" dirty="0"/>
              <a:t>Comunicación de los cambios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s-419" sz="2667" dirty="0"/>
              <a:t>Comunicación de las instrucciones de mantenimiento</a:t>
            </a:r>
          </a:p>
          <a:p>
            <a:pPr lvl="0"/>
            <a:endParaRPr lang="es-419" sz="2667" dirty="0"/>
          </a:p>
          <a:p>
            <a:pPr lvl="0"/>
            <a:r>
              <a:rPr lang="es-419" sz="2667" dirty="0"/>
              <a:t>Dependiendo qué requiera comunicar, los medios serán diferentes así como las frecuencias.</a:t>
            </a:r>
          </a:p>
          <a:p>
            <a:endParaRPr lang="es-419" sz="2133" dirty="0"/>
          </a:p>
          <a:p>
            <a:endParaRPr lang="es-419" sz="2133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3C0371F-3E8F-4DC9-AE38-2916E7E3C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4333" y="-82759"/>
            <a:ext cx="9508400" cy="895200"/>
          </a:xfrm>
          <a:noFill/>
          <a:ln>
            <a:noFill/>
          </a:ln>
        </p:spPr>
        <p:txBody>
          <a:bodyPr spcFirstLastPara="1" vert="horz" wrap="square" lIns="121900" tIns="121900" rIns="121900" bIns="121900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s-419" sz="3200" b="1" dirty="0"/>
              <a:t>Plan de Comunicaciones</a:t>
            </a:r>
          </a:p>
        </p:txBody>
      </p:sp>
    </p:spTree>
    <p:extLst>
      <p:ext uri="{BB962C8B-B14F-4D97-AF65-F5344CB8AC3E}">
        <p14:creationId xmlns:p14="http://schemas.microsoft.com/office/powerpoint/2010/main" val="25847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94E891C9-8800-4726-B80A-6F6F5144E5D7}" type="slidenum">
              <a:rPr lang="es-PE" altLang="en-US" smtClean="0"/>
              <a:pPr/>
              <a:t>24</a:t>
            </a:fld>
            <a:endParaRPr lang="es-PE" altLang="en-US"/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92831" y="1376363"/>
            <a:ext cx="8291835" cy="4105275"/>
          </a:xfrm>
        </p:spPr>
        <p:txBody>
          <a:bodyPr/>
          <a:lstStyle/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dirty="0"/>
              <a:t>En este proceso debemos centrarnos en:</a:t>
            </a:r>
          </a:p>
          <a:p>
            <a:pPr indent="0" algn="just">
              <a:spcBef>
                <a:spcPts val="0"/>
              </a:spcBef>
              <a:buNone/>
              <a:defRPr/>
            </a:pPr>
            <a:endParaRPr lang="es-ES" sz="2300" b="1" dirty="0">
              <a:solidFill>
                <a:srgbClr val="0070C0"/>
              </a:solidFill>
            </a:endParaRP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b="1" dirty="0">
                <a:solidFill>
                  <a:srgbClr val="0070C0"/>
                </a:solidFill>
              </a:rPr>
              <a:t>Quién necesita</a:t>
            </a: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b="1" dirty="0">
                <a:solidFill>
                  <a:srgbClr val="0070C0"/>
                </a:solidFill>
              </a:rPr>
              <a:t>Qué información</a:t>
            </a: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b="1" dirty="0">
                <a:solidFill>
                  <a:srgbClr val="0070C0"/>
                </a:solidFill>
              </a:rPr>
              <a:t>Cuándo la necesitará</a:t>
            </a: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b="1" dirty="0">
                <a:solidFill>
                  <a:srgbClr val="0070C0"/>
                </a:solidFill>
              </a:rPr>
              <a:t>Cómo le será proporcionada</a:t>
            </a: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b="1" dirty="0">
                <a:solidFill>
                  <a:srgbClr val="0070C0"/>
                </a:solidFill>
              </a:rPr>
              <a:t>Quién la va a enviar</a:t>
            </a:r>
          </a:p>
          <a:p>
            <a:pPr indent="0" algn="just">
              <a:spcBef>
                <a:spcPts val="0"/>
              </a:spcBef>
              <a:buNone/>
              <a:defRPr/>
            </a:pPr>
            <a:endParaRPr lang="es-ES" sz="2300" b="1" dirty="0">
              <a:solidFill>
                <a:srgbClr val="0070C0"/>
              </a:solidFill>
            </a:endParaRPr>
          </a:p>
          <a:p>
            <a:pPr indent="0" algn="just">
              <a:spcBef>
                <a:spcPts val="0"/>
              </a:spcBef>
              <a:buNone/>
              <a:defRPr/>
            </a:pPr>
            <a:r>
              <a:rPr lang="es-ES" sz="2300" dirty="0"/>
              <a:t>Una planificación incorrecta lleva a: demoras, equivocaciones, omisiones.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7C5C1023-F12D-41A1-A02C-0FA3BB86E9F8}" type="slidenum">
              <a:rPr lang="es-PE" altLang="en-US" smtClean="0"/>
              <a:pPr/>
              <a:t>25</a:t>
            </a:fld>
            <a:endParaRPr lang="es-PE" altLang="en-US"/>
          </a:p>
        </p:txBody>
      </p:sp>
      <p:sp>
        <p:nvSpPr>
          <p:cNvPr id="6" name="8 CuadroTexto"/>
          <p:cNvSpPr txBox="1">
            <a:spLocks noChangeArrowheads="1"/>
          </p:cNvSpPr>
          <p:nvPr/>
        </p:nvSpPr>
        <p:spPr bwMode="auto">
          <a:xfrm>
            <a:off x="206829" y="5644155"/>
            <a:ext cx="778668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s-ES" altLang="es-PE" sz="900" dirty="0"/>
              <a:t>Fuente: </a:t>
            </a:r>
          </a:p>
          <a:p>
            <a:r>
              <a:rPr lang="es-ES" altLang="es-PE" sz="900" b="1" dirty="0"/>
              <a:t>GARCIA, RICARDO; VIVAR, JORGE; PINTO, RUBEN; PALOMARES, CARLOS</a:t>
            </a:r>
          </a:p>
          <a:p>
            <a:r>
              <a:rPr lang="es-ES" altLang="es-PE" sz="900" dirty="0"/>
              <a:t>2014           </a:t>
            </a:r>
            <a:r>
              <a:rPr lang="es-ES" altLang="es-PE" sz="900" i="1" dirty="0"/>
              <a:t>Estimación de la vida útil de los rodamientos para turbocompresores VTR</a:t>
            </a:r>
            <a:endParaRPr lang="es-ES" altLang="es-PE" sz="900" dirty="0"/>
          </a:p>
          <a:p>
            <a:pPr lvl="2" indent="-287331"/>
            <a:r>
              <a:rPr lang="es-ES" altLang="es-PE" sz="900" dirty="0"/>
              <a:t>Trabajo Final Curso de Proyecto de Mantenimiento y Confiabilidad, p 12</a:t>
            </a:r>
            <a:endParaRPr lang="es-ES_tradnl" altLang="es-PE" sz="9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22882" t="12594" r="21774" b="5542"/>
          <a:stretch/>
        </p:blipFill>
        <p:spPr>
          <a:xfrm>
            <a:off x="3340524" y="1026412"/>
            <a:ext cx="5533177" cy="460173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03C0371F-3E8F-4DC9-AE38-2916E7E3C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353" y="-105614"/>
            <a:ext cx="9508400" cy="895200"/>
          </a:xfrm>
          <a:noFill/>
          <a:ln>
            <a:noFill/>
          </a:ln>
        </p:spPr>
        <p:txBody>
          <a:bodyPr spcFirstLastPara="1" vert="horz" wrap="square" lIns="121900" tIns="121900" rIns="121900" bIns="121900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s-419" sz="2800" b="1" dirty="0"/>
              <a:t>Plan de Comunicaciones – Tipos de Comunicación</a:t>
            </a: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E80EECAD-FAB8-A6DA-A67B-017D32DD3689}"/>
              </a:ext>
            </a:extLst>
          </p:cNvPr>
          <p:cNvGraphicFramePr>
            <a:graphicFrameLocks noGrp="1"/>
          </p:cNvGraphicFramePr>
          <p:nvPr/>
        </p:nvGraphicFramePr>
        <p:xfrm>
          <a:off x="1534886" y="1089471"/>
          <a:ext cx="9301641" cy="50775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100547">
                  <a:extLst>
                    <a:ext uri="{9D8B030D-6E8A-4147-A177-3AD203B41FA5}">
                      <a16:colId xmlns:a16="http://schemas.microsoft.com/office/drawing/2014/main" val="799766087"/>
                    </a:ext>
                  </a:extLst>
                </a:gridCol>
                <a:gridCol w="3100547">
                  <a:extLst>
                    <a:ext uri="{9D8B030D-6E8A-4147-A177-3AD203B41FA5}">
                      <a16:colId xmlns:a16="http://schemas.microsoft.com/office/drawing/2014/main" val="3481712662"/>
                    </a:ext>
                  </a:extLst>
                </a:gridCol>
                <a:gridCol w="3100547">
                  <a:extLst>
                    <a:ext uri="{9D8B030D-6E8A-4147-A177-3AD203B41FA5}">
                      <a16:colId xmlns:a16="http://schemas.microsoft.com/office/drawing/2014/main" val="16226692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s-419" sz="20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Pros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Cons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4229152035"/>
                  </a:ext>
                </a:extLst>
              </a:tr>
              <a:tr h="1343565">
                <a:tc>
                  <a:txBody>
                    <a:bodyPr/>
                    <a:lstStyle/>
                    <a:p>
                      <a:r>
                        <a:rPr lang="es-419" sz="2000" dirty="0"/>
                        <a:t>Visual</a:t>
                      </a:r>
                    </a:p>
                  </a:txBody>
                  <a:tcPr marL="121920" marR="121920" marT="60960" marB="6096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Efectiva</a:t>
                      </a:r>
                    </a:p>
                    <a:p>
                      <a:r>
                        <a:rPr lang="es-419" sz="2000" dirty="0"/>
                        <a:t>Se lee en poco tiempo</a:t>
                      </a:r>
                    </a:p>
                    <a:p>
                      <a:r>
                        <a:rPr lang="es-419" sz="2000" dirty="0"/>
                        <a:t>Concisa y ahorra espacio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Espacio limitado</a:t>
                      </a:r>
                    </a:p>
                    <a:p>
                      <a:r>
                        <a:rPr lang="es-419" sz="2000" dirty="0"/>
                        <a:t>Complicado de estandarizar</a:t>
                      </a:r>
                    </a:p>
                    <a:p>
                      <a:r>
                        <a:rPr lang="es-419" sz="2000" dirty="0"/>
                        <a:t>Costoso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5686135"/>
                  </a:ext>
                </a:extLst>
              </a:tr>
              <a:tr h="1343565">
                <a:tc>
                  <a:txBody>
                    <a:bodyPr/>
                    <a:lstStyle/>
                    <a:p>
                      <a:r>
                        <a:rPr lang="es-419" sz="2000" dirty="0"/>
                        <a:t>Escrita</a:t>
                      </a:r>
                    </a:p>
                  </a:txBody>
                  <a:tcPr marL="121920" marR="121920" marT="60960" marB="6096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Eficiente para explicar</a:t>
                      </a:r>
                    </a:p>
                    <a:p>
                      <a:r>
                        <a:rPr lang="es-419" sz="2000" dirty="0"/>
                        <a:t>Disponible para consultas</a:t>
                      </a:r>
                    </a:p>
                    <a:p>
                      <a:r>
                        <a:rPr lang="es-419" sz="2000" dirty="0"/>
                        <a:t>Trazabilidad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Toma tiempo leer</a:t>
                      </a:r>
                    </a:p>
                    <a:p>
                      <a:r>
                        <a:rPr lang="es-419" sz="2000" dirty="0"/>
                        <a:t>Excesivo detalle</a:t>
                      </a:r>
                    </a:p>
                    <a:p>
                      <a:r>
                        <a:rPr lang="es-419" sz="2000" dirty="0"/>
                        <a:t>Falta de interacción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687142"/>
                  </a:ext>
                </a:extLst>
              </a:tr>
              <a:tr h="1963672">
                <a:tc>
                  <a:txBody>
                    <a:bodyPr/>
                    <a:lstStyle/>
                    <a:p>
                      <a:r>
                        <a:rPr lang="es-419" sz="2000" dirty="0"/>
                        <a:t>Verbal</a:t>
                      </a:r>
                    </a:p>
                  </a:txBody>
                  <a:tcPr marL="121920" marR="121920" marT="60960" marB="6096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Simple y rápida</a:t>
                      </a:r>
                    </a:p>
                    <a:p>
                      <a:r>
                        <a:rPr lang="es-419" sz="2000" dirty="0"/>
                        <a:t>Respuesta rápida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s-419" sz="2000" dirty="0"/>
                        <a:t>Fácil de olvidar</a:t>
                      </a:r>
                    </a:p>
                    <a:p>
                      <a:r>
                        <a:rPr lang="es-419" sz="2000" dirty="0"/>
                        <a:t>Retrasos en la comunicación</a:t>
                      </a:r>
                    </a:p>
                    <a:p>
                      <a:r>
                        <a:rPr lang="es-419" sz="2000" dirty="0"/>
                        <a:t>Difícil de entender</a:t>
                      </a:r>
                    </a:p>
                    <a:p>
                      <a:r>
                        <a:rPr lang="es-419" sz="2000" dirty="0"/>
                        <a:t>Se puede cambiar fácilmente</a:t>
                      </a: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75355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8178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6667500" cy="844550"/>
          </a:xfrm>
        </p:spPr>
        <p:txBody>
          <a:bodyPr/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6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9" y="3611490"/>
            <a:ext cx="669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Habilidades Blandas para la Supervisión de Personal Técnico y de Ingeniería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1990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18246660-E6C6-8D6D-922D-32971DEFE257}"/>
              </a:ext>
            </a:extLst>
          </p:cNvPr>
          <p:cNvSpPr/>
          <p:nvPr/>
        </p:nvSpPr>
        <p:spPr>
          <a:xfrm>
            <a:off x="838200" y="11529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del Mantenimiento</a:t>
            </a:r>
            <a:endParaRPr lang="es-419" sz="2100" kern="12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468D13EB-3A22-4AAA-111C-EB7D83382447}"/>
              </a:ext>
            </a:extLst>
          </p:cNvPr>
          <p:cNvSpPr/>
          <p:nvPr/>
        </p:nvSpPr>
        <p:spPr>
          <a:xfrm>
            <a:off x="915036" y="1229798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2">
              <a:alphaModFix amt="40000"/>
            </a:blip>
            <a:srcRect/>
            <a:stretch>
              <a:fillRect l="25987" t="-37217" r="31565" b="-7957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6AD6FD99-2094-2116-D978-C02370FFCDC7}"/>
              </a:ext>
            </a:extLst>
          </p:cNvPr>
          <p:cNvSpPr/>
          <p:nvPr/>
        </p:nvSpPr>
        <p:spPr>
          <a:xfrm>
            <a:off x="838200" y="19981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Enfoque Internacional para la Gestión y Supervisión del Mantenimiento</a:t>
            </a:r>
            <a:endParaRPr lang="es-419" sz="2100" kern="12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FA15C5A8-D86A-4A3F-0F11-FBB29C0C73BA}"/>
              </a:ext>
            </a:extLst>
          </p:cNvPr>
          <p:cNvSpPr/>
          <p:nvPr/>
        </p:nvSpPr>
        <p:spPr>
          <a:xfrm>
            <a:off x="915036" y="2074999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3">
              <a:alphaModFix amt="40000"/>
            </a:blip>
            <a:srcRect/>
            <a:stretch>
              <a:fillRect l="37481" t="410" r="34911" b="-24094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B8EF1373-D133-698B-C6A7-95BD37017B0F}"/>
              </a:ext>
            </a:extLst>
          </p:cNvPr>
          <p:cNvSpPr/>
          <p:nvPr/>
        </p:nvSpPr>
        <p:spPr>
          <a:xfrm>
            <a:off x="838200" y="2843363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 Paradas de Planta y Trabajos en Mantenimiento</a:t>
            </a:r>
            <a:endParaRPr lang="es-419" sz="2100" kern="12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E7F09223-12A5-ADD1-0E20-F702B0C2D4DA}"/>
              </a:ext>
            </a:extLst>
          </p:cNvPr>
          <p:cNvSpPr/>
          <p:nvPr/>
        </p:nvSpPr>
        <p:spPr>
          <a:xfrm>
            <a:off x="915036" y="2920200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4">
              <a:alphaModFix amt="40000"/>
            </a:blip>
            <a:srcRect/>
            <a:stretch>
              <a:fillRect l="-2529" t="-2080" r="-420" b="-67626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E703C055-5827-2739-AC71-1C93B5F48DCC}"/>
              </a:ext>
            </a:extLst>
          </p:cNvPr>
          <p:cNvSpPr/>
          <p:nvPr/>
        </p:nvSpPr>
        <p:spPr>
          <a:xfrm>
            <a:off x="838200" y="3688564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Gestión y Supervisión de KPI en Mantenimiento</a:t>
            </a:r>
            <a:endParaRPr lang="es-419" sz="2100" kern="1200" dirty="0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D335AB05-DBA3-F91D-5FB1-C5ADDDAE1995}"/>
              </a:ext>
            </a:extLst>
          </p:cNvPr>
          <p:cNvSpPr/>
          <p:nvPr/>
        </p:nvSpPr>
        <p:spPr>
          <a:xfrm>
            <a:off x="915036" y="3765401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alphaModFix amt="40000"/>
            </a:blip>
            <a:srcRect/>
            <a:stretch>
              <a:fillRect t="-63000" b="-6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026E0CD8-52E8-8F01-24D9-7BF01D55B571}"/>
              </a:ext>
            </a:extLst>
          </p:cNvPr>
          <p:cNvSpPr/>
          <p:nvPr/>
        </p:nvSpPr>
        <p:spPr>
          <a:xfrm>
            <a:off x="838200" y="4533765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Mejora Continua en Mantenimiento</a:t>
            </a:r>
            <a:endParaRPr lang="es-419" sz="2100" kern="1200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36E4B19-4DB5-0FED-DF43-18DC29DA9505}"/>
              </a:ext>
            </a:extLst>
          </p:cNvPr>
          <p:cNvSpPr/>
          <p:nvPr/>
        </p:nvSpPr>
        <p:spPr>
          <a:xfrm>
            <a:off x="915036" y="4610602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6">
              <a:alphaModFix amt="40000"/>
            </a:blip>
            <a:srcRect/>
            <a:stretch>
              <a:fillRect l="-1030" t="1875" r="-919" b="-832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4CD78C47-C2DA-1BE7-8026-6D88B1B7A654}"/>
              </a:ext>
            </a:extLst>
          </p:cNvPr>
          <p:cNvSpPr/>
          <p:nvPr/>
        </p:nvSpPr>
        <p:spPr>
          <a:xfrm>
            <a:off x="838200" y="5378966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25D4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Habilidades Blandas para la Supervisión de Personal Técnico y de Ingeniería</a:t>
            </a:r>
            <a:endParaRPr lang="es-419" sz="2100" kern="1200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9A76337B-F797-6A66-83C0-41576E9DFD26}"/>
              </a:ext>
            </a:extLst>
          </p:cNvPr>
          <p:cNvSpPr/>
          <p:nvPr/>
        </p:nvSpPr>
        <p:spPr>
          <a:xfrm>
            <a:off x="915036" y="5455803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7"/>
            <a:srcRect/>
            <a:stretch>
              <a:fillRect t="-1708" r="-919" b="-57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493877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ED747-D66F-48C8-AB19-BF919911A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Liderazgo y Entrenamiento de Equipos como elementos de Motivación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7D001C-AE68-3A73-150E-39A42C142B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264194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2E92107-3D14-2CA7-5BCB-4B2285A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es el liderazgo?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73F93A-0086-8B53-F00C-95A1ED22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El liderazgo es la capacidad que tiene una persona de influir, motivar, organizar y llevar a cabo acciones para lograr sus fines y objetivos que involucren a personas y grupos en una marco de valores.</a:t>
            </a:r>
          </a:p>
          <a:p>
            <a:r>
              <a:rPr lang="es-ES" dirty="0"/>
              <a:t>El liderazgo es un potencial y se puede desarrollar de diferentes formas y en situaciones muy diferentes unas de otras. Se relaciona de manera muy estrecha con el cambio y con la transformación personal y colectiva.</a:t>
            </a:r>
          </a:p>
          <a:p>
            <a:r>
              <a:rPr lang="es-ES" dirty="0"/>
              <a:t>El liderazgo es una oportunidad, puede ser ejercido por muchas personas en medios variados: educativo, familiar, deportivo, profesional, científico, social, militar, político…</a:t>
            </a:r>
          </a:p>
          <a:p>
            <a:r>
              <a:rPr lang="es-ES" dirty="0"/>
              <a:t>El liderazgo es una capacidad que se desarrolla a partir de un potencial variado en personas y grupos.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23270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962650-8B40-4560-A45E-A1EBC9AB7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425" y="-13664"/>
            <a:ext cx="10515600" cy="907084"/>
          </a:xfrm>
        </p:spPr>
        <p:txBody>
          <a:bodyPr>
            <a:normAutofit/>
          </a:bodyPr>
          <a:lstStyle/>
          <a:p>
            <a:r>
              <a:rPr lang="es-PE" sz="3200" b="1" dirty="0"/>
              <a:t>Tipos de Motivación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79EFDF-B45F-4FC9-8303-AD0AD7137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11"/>
            <a:ext cx="10515600" cy="2455544"/>
          </a:xfr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PE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Existen dos tipos de motivación: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PE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Extrínseca: Se genera por estímulos externos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PE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Intrínseca: Se genera por estímulos internos</a:t>
            </a:r>
          </a:p>
          <a:p>
            <a:pPr>
              <a:spcBef>
                <a:spcPts val="0"/>
              </a:spcBef>
              <a:buClr>
                <a:srgbClr val="000000"/>
              </a:buClr>
            </a:pPr>
            <a:endParaRPr lang="es-PE" sz="2133" dirty="0">
              <a:solidFill>
                <a:srgbClr val="000000"/>
              </a:solidFill>
              <a:latin typeface="Tahoma" panose="020B0604030504040204" pitchFamily="34" charset="0"/>
              <a:ea typeface="Arial"/>
              <a:cs typeface="Arial"/>
              <a:sym typeface="Arial"/>
            </a:endParaRPr>
          </a:p>
          <a:p>
            <a:pPr>
              <a:spcBef>
                <a:spcPts val="0"/>
              </a:spcBef>
              <a:buClr>
                <a:srgbClr val="000000"/>
              </a:buClr>
            </a:pPr>
            <a:r>
              <a:rPr lang="es-PE" sz="2133" dirty="0">
                <a:solidFill>
                  <a:srgbClr val="000000"/>
                </a:solidFill>
                <a:latin typeface="Tahoma" panose="020B0604030504040204" pitchFamily="34" charset="0"/>
                <a:ea typeface="Arial"/>
                <a:cs typeface="Arial"/>
                <a:sym typeface="Arial"/>
              </a:rPr>
              <a:t>La motivación es dinámica, por lo que es tarea del líder identificar qué motiva a su equipo y gestionarlo para lograr los resultados</a:t>
            </a:r>
          </a:p>
        </p:txBody>
      </p:sp>
    </p:spTree>
    <p:extLst>
      <p:ext uri="{BB962C8B-B14F-4D97-AF65-F5344CB8AC3E}">
        <p14:creationId xmlns:p14="http://schemas.microsoft.com/office/powerpoint/2010/main" val="42894307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2E92107-3D14-2CA7-5BCB-4B2285A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Autoridad vs. Líder</a:t>
            </a:r>
            <a:endParaRPr lang="es-419" dirty="0"/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9D2A6C29-87AE-A2F5-0F1E-0F9D5F3DBF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244995"/>
              </p:ext>
            </p:extLst>
          </p:nvPr>
        </p:nvGraphicFramePr>
        <p:xfrm>
          <a:off x="838200" y="1825625"/>
          <a:ext cx="10515597" cy="4211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87889369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18444512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7718641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fontAlgn="b"/>
                      <a:r>
                        <a:rPr lang="es-419" b="1" dirty="0">
                          <a:effectLst/>
                        </a:rPr>
                        <a:t>Aspecto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s-419" b="1">
                          <a:effectLst/>
                        </a:rPr>
                        <a:t>Autoridad en Mantenimiento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s-419" b="1">
                          <a:effectLst/>
                        </a:rPr>
                        <a:t>Liderazgo en Mantenimiento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71849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Origen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Delegada por estructura jerárquica y posición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Basada en habilidades, experiencia y respeto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8754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Enfoque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Emplea directivas y control sobre el equipo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Inspira y guía al equipo con visión y ejemplaridad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066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Toma de Decisiones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Centralizada en autoridades superiores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Involucra al equipo en la toma de decisiones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2748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Comunicación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Principalmente de arriba abajo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Promueve la comunicación bidireccional y colaborativa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06460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Enfoque en el Equipo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Se enfoca en la ejecución y cumplimiento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Prioriza el desarrollo y el bienestar del equipo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124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s-419">
                          <a:effectLst/>
                        </a:rPr>
                        <a:t>Adaptabilidad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>
                          <a:effectLst/>
                        </a:rPr>
                        <a:t>Puede ser rígida y resistente al cambio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s-ES" dirty="0">
                          <a:effectLst/>
                        </a:rPr>
                        <a:t>Fomenta la adaptabilidad y busca mejoras constantes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8679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152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2E92107-3D14-2CA7-5BCB-4B2285A51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Liderazgo Servicial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73F93A-0086-8B53-F00C-95A1ED226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28" y="1587664"/>
            <a:ext cx="10515600" cy="4905211"/>
          </a:xfrm>
        </p:spPr>
        <p:txBody>
          <a:bodyPr>
            <a:normAutofit fontScale="85000" lnSpcReduction="20000"/>
          </a:bodyPr>
          <a:lstStyle/>
          <a:p>
            <a:r>
              <a:rPr lang="es-ES" dirty="0"/>
              <a:t>Se centra en servir a los demás, cultivar relaciones positivas y empoderar a los miembros del equipo para alcanzar el éxito colectivo y individual.</a:t>
            </a:r>
          </a:p>
          <a:p>
            <a:r>
              <a:rPr lang="es-ES" b="1" dirty="0"/>
              <a:t>Enfoque en los demás: </a:t>
            </a:r>
            <a:r>
              <a:rPr lang="es-ES" dirty="0"/>
              <a:t>se basa en poner las necesidades y el bienestar de los demás en primer lugar. Los líderes serviciales están comprometidos en ayudar a sus seguidores a crecer, prosperar y alcanzar su máximo potencial.</a:t>
            </a:r>
          </a:p>
          <a:p>
            <a:r>
              <a:rPr lang="es-ES" b="1" dirty="0"/>
              <a:t>Empatía y Escucha Activa: </a:t>
            </a:r>
            <a:r>
              <a:rPr lang="es-ES" dirty="0"/>
              <a:t>practican la empatía genuina y la escucha atenta. Comprenden las perspectivas y preocupaciones de los miembros de su equipo, lo que les permite tomar decisiones informadas y apoyar a su equipo de manera más efectiva.</a:t>
            </a:r>
          </a:p>
          <a:p>
            <a:r>
              <a:rPr lang="es-ES" b="1" dirty="0"/>
              <a:t>Empoderamiento: </a:t>
            </a:r>
            <a:r>
              <a:rPr lang="es-ES" dirty="0"/>
              <a:t>busca empoderar a los demás en lugar de ejercer control autoritario. Estos líderes delegan responsabilidades, brindan autonomía y confían en las habilidades de su equipo para lograr objetivos.</a:t>
            </a:r>
          </a:p>
          <a:p>
            <a:r>
              <a:rPr lang="es-ES" b="1" dirty="0"/>
              <a:t>Desarrollo y Crecimiento: </a:t>
            </a:r>
            <a:r>
              <a:rPr lang="es-ES" dirty="0"/>
              <a:t>se dedican a fomentar el desarrollo y el crecimiento personal y profesional de sus seguidores. Proporcionan orientación, mentoría y oportunidades de aprendizaje para ayudar a sus equipos a alcanzar su potencial máximo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29178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3483</TotalTime>
  <Words>1523</Words>
  <Application>Microsoft Office PowerPoint</Application>
  <PresentationFormat>Panorámica</PresentationFormat>
  <Paragraphs>168</Paragraphs>
  <Slides>27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Prompt</vt:lpstr>
      <vt:lpstr>Söhne</vt:lpstr>
      <vt:lpstr>Tahoma</vt:lpstr>
      <vt:lpstr>Tema de Office</vt:lpstr>
      <vt:lpstr>Presentación de PowerPoint</vt:lpstr>
      <vt:lpstr>Presentación de PowerPoint</vt:lpstr>
      <vt:lpstr>Módulo 6</vt:lpstr>
      <vt:lpstr>Presentación de PowerPoint</vt:lpstr>
      <vt:lpstr>Liderazgo y Entrenamiento de Equipos como elementos de Motivación</vt:lpstr>
      <vt:lpstr>¿Qué es el liderazgo?</vt:lpstr>
      <vt:lpstr>Tipos de Motivación</vt:lpstr>
      <vt:lpstr>Autoridad vs. Líder</vt:lpstr>
      <vt:lpstr>Liderazgo Servicial</vt:lpstr>
      <vt:lpstr>Liderazgo Situacional</vt:lpstr>
      <vt:lpstr>Liderazgo Situacional</vt:lpstr>
      <vt:lpstr>Liderazgo Situacional</vt:lpstr>
      <vt:lpstr>Liderazgo Situacional</vt:lpstr>
      <vt:lpstr>Liderazgo Situacional</vt:lpstr>
      <vt:lpstr>El líder, ¿nace o se hace?</vt:lpstr>
      <vt:lpstr>El entrenamiento como elemento de motivación</vt:lpstr>
      <vt:lpstr>El entrenamiento como elemento de motivación</vt:lpstr>
      <vt:lpstr>El entrenamiento como elemento de motivación</vt:lpstr>
      <vt:lpstr>Ciclo de los entrenamientos</vt:lpstr>
      <vt:lpstr>Matriz ILUO</vt:lpstr>
      <vt:lpstr>Justificando la inversión en capacitación</vt:lpstr>
      <vt:lpstr>La comunicación efectiva en equipos de ingeniería</vt:lpstr>
      <vt:lpstr>Plan de Comunicaciones</vt:lpstr>
      <vt:lpstr>Presentación de PowerPoint</vt:lpstr>
      <vt:lpstr>Presentación de PowerPoint</vt:lpstr>
      <vt:lpstr>Plan de Comunicaciones – Tipos de Comunicación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Manuel Ricardo Belaochaga Agurto</cp:lastModifiedBy>
  <cp:revision>13</cp:revision>
  <dcterms:created xsi:type="dcterms:W3CDTF">2022-04-19T18:02:09Z</dcterms:created>
  <dcterms:modified xsi:type="dcterms:W3CDTF">2023-08-18T04:10:03Z</dcterms:modified>
</cp:coreProperties>
</file>

<file path=docProps/thumbnail.jpeg>
</file>